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Etna Sans Serif" panose="020B0604020202020204" charset="0"/>
      <p:regular r:id="rId12"/>
    </p:embeddedFont>
    <p:embeddedFont>
      <p:font typeface="Lato" panose="020F0502020204030204" pitchFamily="34" charset="0"/>
      <p:regular r:id="rId13"/>
    </p:embeddedFont>
    <p:embeddedFont>
      <p:font typeface="Lato Bold" panose="020B0604020202020204" charset="0"/>
      <p:regular r:id="rId14"/>
    </p:embeddedFont>
    <p:embeddedFont>
      <p:font typeface="Lato Bold Italics" panose="020B0604020202020204" charset="0"/>
      <p:regular r:id="rId15"/>
    </p:embeddedFont>
    <p:embeddedFont>
      <p:font typeface="Lato Italics" panose="020B0604020202020204" charset="0"/>
      <p:regular r:id="rId16"/>
    </p:embeddedFont>
    <p:embeddedFont>
      <p:font typeface="Telegraf" panose="020B0604020202020204" charset="0"/>
      <p:regular r:id="rId17"/>
    </p:embeddedFont>
    <p:embeddedFont>
      <p:font typeface="Telegraf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www.kaggle.com/datasets/ucupsedaya/gojek-app-reviews-bahasa-indonesia" TargetMode="External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45748">
            <a:off x="14326902" y="-723669"/>
            <a:ext cx="5762211" cy="3889493"/>
          </a:xfrm>
          <a:custGeom>
            <a:avLst/>
            <a:gdLst/>
            <a:ahLst/>
            <a:cxnLst/>
            <a:rect l="l" t="t" r="r" b="b"/>
            <a:pathLst>
              <a:path w="5762211" h="3889493">
                <a:moveTo>
                  <a:pt x="0" y="0"/>
                </a:moveTo>
                <a:lnTo>
                  <a:pt x="5762211" y="0"/>
                </a:lnTo>
                <a:lnTo>
                  <a:pt x="5762211" y="3889492"/>
                </a:lnTo>
                <a:lnTo>
                  <a:pt x="0" y="3889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909701" y="4250508"/>
            <a:ext cx="6378299" cy="6696377"/>
          </a:xfrm>
          <a:custGeom>
            <a:avLst/>
            <a:gdLst/>
            <a:ahLst/>
            <a:cxnLst/>
            <a:rect l="l" t="t" r="r" b="b"/>
            <a:pathLst>
              <a:path w="6378299" h="6696377">
                <a:moveTo>
                  <a:pt x="6378299" y="0"/>
                </a:moveTo>
                <a:lnTo>
                  <a:pt x="0" y="0"/>
                </a:lnTo>
                <a:lnTo>
                  <a:pt x="0" y="6696377"/>
                </a:lnTo>
                <a:lnTo>
                  <a:pt x="6378299" y="6696377"/>
                </a:lnTo>
                <a:lnTo>
                  <a:pt x="637829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24683" y="8744585"/>
            <a:ext cx="2370113" cy="592528"/>
          </a:xfrm>
          <a:custGeom>
            <a:avLst/>
            <a:gdLst/>
            <a:ahLst/>
            <a:cxnLst/>
            <a:rect l="l" t="t" r="r" b="b"/>
            <a:pathLst>
              <a:path w="2370113" h="592528">
                <a:moveTo>
                  <a:pt x="0" y="0"/>
                </a:moveTo>
                <a:lnTo>
                  <a:pt x="2370113" y="0"/>
                </a:lnTo>
                <a:lnTo>
                  <a:pt x="2370113" y="592528"/>
                </a:lnTo>
                <a:lnTo>
                  <a:pt x="0" y="592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7010651"/>
            <a:ext cx="1574018" cy="1597988"/>
          </a:xfrm>
          <a:custGeom>
            <a:avLst/>
            <a:gdLst/>
            <a:ahLst/>
            <a:cxnLst/>
            <a:rect l="l" t="t" r="r" b="b"/>
            <a:pathLst>
              <a:path w="1574018" h="1597988">
                <a:moveTo>
                  <a:pt x="0" y="0"/>
                </a:moveTo>
                <a:lnTo>
                  <a:pt x="1574018" y="0"/>
                </a:lnTo>
                <a:lnTo>
                  <a:pt x="1574018" y="1597988"/>
                </a:lnTo>
                <a:lnTo>
                  <a:pt x="0" y="1597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658076"/>
            <a:ext cx="2142370" cy="705152"/>
          </a:xfrm>
          <a:custGeom>
            <a:avLst/>
            <a:gdLst/>
            <a:ahLst/>
            <a:cxnLst/>
            <a:rect l="l" t="t" r="r" b="b"/>
            <a:pathLst>
              <a:path w="2142370" h="705152">
                <a:moveTo>
                  <a:pt x="0" y="0"/>
                </a:moveTo>
                <a:lnTo>
                  <a:pt x="2142370" y="0"/>
                </a:lnTo>
                <a:lnTo>
                  <a:pt x="2142370" y="705151"/>
                </a:lnTo>
                <a:lnTo>
                  <a:pt x="0" y="7051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1234688" cy="1107141"/>
          </a:xfrm>
          <a:custGeom>
            <a:avLst/>
            <a:gdLst/>
            <a:ahLst/>
            <a:cxnLst/>
            <a:rect l="l" t="t" r="r" b="b"/>
            <a:pathLst>
              <a:path w="1234688" h="1107141">
                <a:moveTo>
                  <a:pt x="0" y="0"/>
                </a:moveTo>
                <a:lnTo>
                  <a:pt x="1234688" y="0"/>
                </a:lnTo>
                <a:lnTo>
                  <a:pt x="1234688" y="1107141"/>
                </a:lnTo>
                <a:lnTo>
                  <a:pt x="0" y="1107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3189" t="-9236" r="-24846" b="-1293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69566" y="1270337"/>
            <a:ext cx="1669207" cy="623866"/>
          </a:xfrm>
          <a:custGeom>
            <a:avLst/>
            <a:gdLst/>
            <a:ahLst/>
            <a:cxnLst/>
            <a:rect l="l" t="t" r="r" b="b"/>
            <a:pathLst>
              <a:path w="1669207" h="623866">
                <a:moveTo>
                  <a:pt x="0" y="0"/>
                </a:moveTo>
                <a:lnTo>
                  <a:pt x="1669207" y="0"/>
                </a:lnTo>
                <a:lnTo>
                  <a:pt x="1669207" y="623866"/>
                </a:lnTo>
                <a:lnTo>
                  <a:pt x="0" y="623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094609"/>
            <a:ext cx="12548254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00AED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Analisis Sentimen Pengguna Aplikasi GoPay di Google Play Store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076825"/>
            <a:ext cx="986211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Studi Kasus :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i="1">
                <a:solidFill>
                  <a:srgbClr val="000000"/>
                </a:solidFill>
                <a:latin typeface="Lato Italics"/>
                <a:ea typeface="Lato Italics"/>
                <a:cs typeface="Lato Italics"/>
                <a:sym typeface="Lato Italics"/>
              </a:rPr>
              <a:t>“Review Aplikasi Gopay V 4.0.0 - V 4.9.3”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430027"/>
            <a:ext cx="6792213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Created By : Fadly Kurniawan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[</a:t>
            </a:r>
            <a:r>
              <a:rPr lang="en-US" sz="24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Proyek Akhir SDI Hacktiv8</a:t>
            </a: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8787" y="-773578"/>
            <a:ext cx="10114794" cy="11700308"/>
          </a:xfrm>
          <a:custGeom>
            <a:avLst/>
            <a:gdLst/>
            <a:ahLst/>
            <a:cxnLst/>
            <a:rect l="l" t="t" r="r" b="b"/>
            <a:pathLst>
              <a:path w="10114794" h="11700308">
                <a:moveTo>
                  <a:pt x="0" y="0"/>
                </a:moveTo>
                <a:lnTo>
                  <a:pt x="10114794" y="0"/>
                </a:lnTo>
                <a:lnTo>
                  <a:pt x="10114794" y="11700308"/>
                </a:lnTo>
                <a:lnTo>
                  <a:pt x="0" y="1170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397" b="-23601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000782" y="4252256"/>
            <a:ext cx="7649827" cy="6674474"/>
          </a:xfrm>
          <a:custGeom>
            <a:avLst/>
            <a:gdLst/>
            <a:ahLst/>
            <a:cxnLst/>
            <a:rect l="l" t="t" r="r" b="b"/>
            <a:pathLst>
              <a:path w="7649827" h="6674474">
                <a:moveTo>
                  <a:pt x="7649827" y="0"/>
                </a:moveTo>
                <a:lnTo>
                  <a:pt x="0" y="0"/>
                </a:lnTo>
                <a:lnTo>
                  <a:pt x="0" y="6674474"/>
                </a:lnTo>
                <a:lnTo>
                  <a:pt x="7649827" y="6674474"/>
                </a:lnTo>
                <a:lnTo>
                  <a:pt x="76498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86482" y="9357"/>
            <a:ext cx="3578091" cy="3578091"/>
          </a:xfrm>
          <a:custGeom>
            <a:avLst/>
            <a:gdLst/>
            <a:ahLst/>
            <a:cxnLst/>
            <a:rect l="l" t="t" r="r" b="b"/>
            <a:pathLst>
              <a:path w="3578091" h="3578091">
                <a:moveTo>
                  <a:pt x="0" y="0"/>
                </a:moveTo>
                <a:lnTo>
                  <a:pt x="3578091" y="0"/>
                </a:lnTo>
                <a:lnTo>
                  <a:pt x="3578091" y="3578091"/>
                </a:lnTo>
                <a:lnTo>
                  <a:pt x="0" y="3578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6352" t="-8635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72512" y="768019"/>
            <a:ext cx="1674745" cy="1624503"/>
          </a:xfrm>
          <a:custGeom>
            <a:avLst/>
            <a:gdLst/>
            <a:ahLst/>
            <a:cxnLst/>
            <a:rect l="l" t="t" r="r" b="b"/>
            <a:pathLst>
              <a:path w="1674745" h="1624503">
                <a:moveTo>
                  <a:pt x="0" y="0"/>
                </a:moveTo>
                <a:lnTo>
                  <a:pt x="1674746" y="0"/>
                </a:lnTo>
                <a:lnTo>
                  <a:pt x="1674746" y="1624504"/>
                </a:lnTo>
                <a:lnTo>
                  <a:pt x="0" y="1624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97170" y="2392523"/>
            <a:ext cx="2053439" cy="1778792"/>
          </a:xfrm>
          <a:custGeom>
            <a:avLst/>
            <a:gdLst/>
            <a:ahLst/>
            <a:cxnLst/>
            <a:rect l="l" t="t" r="r" b="b"/>
            <a:pathLst>
              <a:path w="2053439" h="1778792">
                <a:moveTo>
                  <a:pt x="0" y="0"/>
                </a:moveTo>
                <a:lnTo>
                  <a:pt x="2053439" y="0"/>
                </a:lnTo>
                <a:lnTo>
                  <a:pt x="2053439" y="1778791"/>
                </a:lnTo>
                <a:lnTo>
                  <a:pt x="0" y="1778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75832">
            <a:off x="7890256" y="9356700"/>
            <a:ext cx="1085214" cy="1085214"/>
          </a:xfrm>
          <a:custGeom>
            <a:avLst/>
            <a:gdLst/>
            <a:ahLst/>
            <a:cxnLst/>
            <a:rect l="l" t="t" r="r" b="b"/>
            <a:pathLst>
              <a:path w="1085214" h="1085214">
                <a:moveTo>
                  <a:pt x="0" y="0"/>
                </a:moveTo>
                <a:lnTo>
                  <a:pt x="1085214" y="0"/>
                </a:lnTo>
                <a:lnTo>
                  <a:pt x="1085214" y="1085214"/>
                </a:lnTo>
                <a:lnTo>
                  <a:pt x="0" y="10852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49894">
            <a:off x="10436042" y="7917999"/>
            <a:ext cx="891659" cy="878284"/>
          </a:xfrm>
          <a:custGeom>
            <a:avLst/>
            <a:gdLst/>
            <a:ahLst/>
            <a:cxnLst/>
            <a:rect l="l" t="t" r="r" b="b"/>
            <a:pathLst>
              <a:path w="891659" h="878284">
                <a:moveTo>
                  <a:pt x="0" y="0"/>
                </a:moveTo>
                <a:lnTo>
                  <a:pt x="891658" y="0"/>
                </a:lnTo>
                <a:lnTo>
                  <a:pt x="891658" y="878284"/>
                </a:lnTo>
                <a:lnTo>
                  <a:pt x="0" y="8782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521597"/>
            <a:ext cx="8513807" cy="133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81"/>
              </a:lnSpc>
            </a:pPr>
            <a:r>
              <a:rPr lang="en-US" sz="9437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Thank You 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32142">
            <a:off x="16777944" y="1725070"/>
            <a:ext cx="650909" cy="445059"/>
          </a:xfrm>
          <a:custGeom>
            <a:avLst/>
            <a:gdLst/>
            <a:ahLst/>
            <a:cxnLst/>
            <a:rect l="l" t="t" r="r" b="b"/>
            <a:pathLst>
              <a:path w="650909" h="445059">
                <a:moveTo>
                  <a:pt x="0" y="0"/>
                </a:moveTo>
                <a:lnTo>
                  <a:pt x="650909" y="0"/>
                </a:lnTo>
                <a:lnTo>
                  <a:pt x="650909" y="445060"/>
                </a:lnTo>
                <a:lnTo>
                  <a:pt x="0" y="44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87513" y="3680451"/>
            <a:ext cx="2091385" cy="2057400"/>
          </a:xfrm>
          <a:custGeom>
            <a:avLst/>
            <a:gdLst/>
            <a:ahLst/>
            <a:cxnLst/>
            <a:rect l="l" t="t" r="r" b="b"/>
            <a:pathLst>
              <a:path w="2091385" h="2057400">
                <a:moveTo>
                  <a:pt x="0" y="0"/>
                </a:moveTo>
                <a:lnTo>
                  <a:pt x="2091385" y="0"/>
                </a:lnTo>
                <a:lnTo>
                  <a:pt x="209138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12013" y="9258300"/>
            <a:ext cx="2091385" cy="2057400"/>
          </a:xfrm>
          <a:custGeom>
            <a:avLst/>
            <a:gdLst/>
            <a:ahLst/>
            <a:cxnLst/>
            <a:rect l="l" t="t" r="r" b="b"/>
            <a:pathLst>
              <a:path w="2091385" h="2057400">
                <a:moveTo>
                  <a:pt x="0" y="0"/>
                </a:moveTo>
                <a:lnTo>
                  <a:pt x="2091385" y="0"/>
                </a:lnTo>
                <a:lnTo>
                  <a:pt x="209138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73751" y="2626834"/>
            <a:ext cx="15350023" cy="1201259"/>
            <a:chOff x="0" y="0"/>
            <a:chExt cx="4042804" cy="3163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42804" cy="316381"/>
            </a:xfrm>
            <a:custGeom>
              <a:avLst/>
              <a:gdLst/>
              <a:ahLst/>
              <a:cxnLst/>
              <a:rect l="l" t="t" r="r" b="b"/>
              <a:pathLst>
                <a:path w="4042804" h="316381">
                  <a:moveTo>
                    <a:pt x="10087" y="0"/>
                  </a:moveTo>
                  <a:lnTo>
                    <a:pt x="4032717" y="0"/>
                  </a:lnTo>
                  <a:cubicBezTo>
                    <a:pt x="4035392" y="0"/>
                    <a:pt x="4037958" y="1063"/>
                    <a:pt x="4039850" y="2954"/>
                  </a:cubicBezTo>
                  <a:cubicBezTo>
                    <a:pt x="4041742" y="4846"/>
                    <a:pt x="4042804" y="7412"/>
                    <a:pt x="4042804" y="10087"/>
                  </a:cubicBezTo>
                  <a:lnTo>
                    <a:pt x="4042804" y="306294"/>
                  </a:lnTo>
                  <a:cubicBezTo>
                    <a:pt x="4042804" y="308969"/>
                    <a:pt x="4041742" y="311535"/>
                    <a:pt x="4039850" y="313426"/>
                  </a:cubicBezTo>
                  <a:cubicBezTo>
                    <a:pt x="4037958" y="315318"/>
                    <a:pt x="4035392" y="316381"/>
                    <a:pt x="4032717" y="316381"/>
                  </a:cubicBezTo>
                  <a:lnTo>
                    <a:pt x="10087" y="316381"/>
                  </a:lnTo>
                  <a:cubicBezTo>
                    <a:pt x="7412" y="316381"/>
                    <a:pt x="4846" y="315318"/>
                    <a:pt x="2954" y="313426"/>
                  </a:cubicBezTo>
                  <a:cubicBezTo>
                    <a:pt x="1063" y="311535"/>
                    <a:pt x="0" y="308969"/>
                    <a:pt x="0" y="306294"/>
                  </a:cubicBezTo>
                  <a:lnTo>
                    <a:pt x="0" y="10087"/>
                  </a:lnTo>
                  <a:cubicBezTo>
                    <a:pt x="0" y="7412"/>
                    <a:pt x="1063" y="4846"/>
                    <a:pt x="2954" y="2954"/>
                  </a:cubicBezTo>
                  <a:cubicBezTo>
                    <a:pt x="4846" y="1063"/>
                    <a:pt x="7412" y="0"/>
                    <a:pt x="10087" y="0"/>
                  </a:cubicBezTo>
                  <a:close/>
                </a:path>
              </a:pathLst>
            </a:custGeom>
            <a:solidFill>
              <a:srgbClr val="00AED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042804" cy="402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4226" y="2626834"/>
            <a:ext cx="1206217" cy="1201259"/>
            <a:chOff x="0" y="0"/>
            <a:chExt cx="317687" cy="3163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7687" cy="316381"/>
            </a:xfrm>
            <a:custGeom>
              <a:avLst/>
              <a:gdLst/>
              <a:ahLst/>
              <a:cxnLst/>
              <a:rect l="l" t="t" r="r" b="b"/>
              <a:pathLst>
                <a:path w="317687" h="316381">
                  <a:moveTo>
                    <a:pt x="128367" y="0"/>
                  </a:moveTo>
                  <a:lnTo>
                    <a:pt x="189320" y="0"/>
                  </a:lnTo>
                  <a:cubicBezTo>
                    <a:pt x="223365" y="0"/>
                    <a:pt x="256016" y="13524"/>
                    <a:pt x="280089" y="37598"/>
                  </a:cubicBezTo>
                  <a:cubicBezTo>
                    <a:pt x="304162" y="61671"/>
                    <a:pt x="317687" y="94322"/>
                    <a:pt x="317687" y="128367"/>
                  </a:cubicBezTo>
                  <a:lnTo>
                    <a:pt x="317687" y="188014"/>
                  </a:lnTo>
                  <a:cubicBezTo>
                    <a:pt x="317687" y="222059"/>
                    <a:pt x="304162" y="254710"/>
                    <a:pt x="280089" y="278783"/>
                  </a:cubicBezTo>
                  <a:cubicBezTo>
                    <a:pt x="256016" y="302857"/>
                    <a:pt x="223365" y="316381"/>
                    <a:pt x="189320" y="316381"/>
                  </a:cubicBezTo>
                  <a:lnTo>
                    <a:pt x="128367" y="316381"/>
                  </a:lnTo>
                  <a:cubicBezTo>
                    <a:pt x="94322" y="316381"/>
                    <a:pt x="61671" y="302857"/>
                    <a:pt x="37598" y="278783"/>
                  </a:cubicBezTo>
                  <a:cubicBezTo>
                    <a:pt x="13524" y="254710"/>
                    <a:pt x="0" y="222059"/>
                    <a:pt x="0" y="188014"/>
                  </a:cubicBezTo>
                  <a:lnTo>
                    <a:pt x="0" y="128367"/>
                  </a:lnTo>
                  <a:cubicBezTo>
                    <a:pt x="0" y="94322"/>
                    <a:pt x="13524" y="61671"/>
                    <a:pt x="37598" y="37598"/>
                  </a:cubicBezTo>
                  <a:cubicBezTo>
                    <a:pt x="61671" y="13524"/>
                    <a:pt x="94322" y="0"/>
                    <a:pt x="128367" y="0"/>
                  </a:cubicBezTo>
                  <a:close/>
                </a:path>
              </a:pathLst>
            </a:custGeom>
            <a:solidFill>
              <a:srgbClr val="4CCFF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317687" cy="402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3751" y="4443954"/>
            <a:ext cx="15350023" cy="1201259"/>
            <a:chOff x="0" y="0"/>
            <a:chExt cx="4042804" cy="3163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42804" cy="316381"/>
            </a:xfrm>
            <a:custGeom>
              <a:avLst/>
              <a:gdLst/>
              <a:ahLst/>
              <a:cxnLst/>
              <a:rect l="l" t="t" r="r" b="b"/>
              <a:pathLst>
                <a:path w="4042804" h="316381">
                  <a:moveTo>
                    <a:pt x="10087" y="0"/>
                  </a:moveTo>
                  <a:lnTo>
                    <a:pt x="4032717" y="0"/>
                  </a:lnTo>
                  <a:cubicBezTo>
                    <a:pt x="4035392" y="0"/>
                    <a:pt x="4037958" y="1063"/>
                    <a:pt x="4039850" y="2954"/>
                  </a:cubicBezTo>
                  <a:cubicBezTo>
                    <a:pt x="4041742" y="4846"/>
                    <a:pt x="4042804" y="7412"/>
                    <a:pt x="4042804" y="10087"/>
                  </a:cubicBezTo>
                  <a:lnTo>
                    <a:pt x="4042804" y="306294"/>
                  </a:lnTo>
                  <a:cubicBezTo>
                    <a:pt x="4042804" y="308969"/>
                    <a:pt x="4041742" y="311535"/>
                    <a:pt x="4039850" y="313426"/>
                  </a:cubicBezTo>
                  <a:cubicBezTo>
                    <a:pt x="4037958" y="315318"/>
                    <a:pt x="4035392" y="316381"/>
                    <a:pt x="4032717" y="316381"/>
                  </a:cubicBezTo>
                  <a:lnTo>
                    <a:pt x="10087" y="316381"/>
                  </a:lnTo>
                  <a:cubicBezTo>
                    <a:pt x="7412" y="316381"/>
                    <a:pt x="4846" y="315318"/>
                    <a:pt x="2954" y="313426"/>
                  </a:cubicBezTo>
                  <a:cubicBezTo>
                    <a:pt x="1063" y="311535"/>
                    <a:pt x="0" y="308969"/>
                    <a:pt x="0" y="306294"/>
                  </a:cubicBezTo>
                  <a:lnTo>
                    <a:pt x="0" y="10087"/>
                  </a:lnTo>
                  <a:cubicBezTo>
                    <a:pt x="0" y="7412"/>
                    <a:pt x="1063" y="4846"/>
                    <a:pt x="2954" y="2954"/>
                  </a:cubicBezTo>
                  <a:cubicBezTo>
                    <a:pt x="4846" y="1063"/>
                    <a:pt x="7412" y="0"/>
                    <a:pt x="10087" y="0"/>
                  </a:cubicBezTo>
                  <a:close/>
                </a:path>
              </a:pathLst>
            </a:custGeom>
            <a:solidFill>
              <a:srgbClr val="00AED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4042804" cy="402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4226" y="4443954"/>
            <a:ext cx="1206217" cy="1201259"/>
            <a:chOff x="0" y="0"/>
            <a:chExt cx="317687" cy="3163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7687" cy="316381"/>
            </a:xfrm>
            <a:custGeom>
              <a:avLst/>
              <a:gdLst/>
              <a:ahLst/>
              <a:cxnLst/>
              <a:rect l="l" t="t" r="r" b="b"/>
              <a:pathLst>
                <a:path w="317687" h="316381">
                  <a:moveTo>
                    <a:pt x="128367" y="0"/>
                  </a:moveTo>
                  <a:lnTo>
                    <a:pt x="189320" y="0"/>
                  </a:lnTo>
                  <a:cubicBezTo>
                    <a:pt x="223365" y="0"/>
                    <a:pt x="256016" y="13524"/>
                    <a:pt x="280089" y="37598"/>
                  </a:cubicBezTo>
                  <a:cubicBezTo>
                    <a:pt x="304162" y="61671"/>
                    <a:pt x="317687" y="94322"/>
                    <a:pt x="317687" y="128367"/>
                  </a:cubicBezTo>
                  <a:lnTo>
                    <a:pt x="317687" y="188014"/>
                  </a:lnTo>
                  <a:cubicBezTo>
                    <a:pt x="317687" y="222059"/>
                    <a:pt x="304162" y="254710"/>
                    <a:pt x="280089" y="278783"/>
                  </a:cubicBezTo>
                  <a:cubicBezTo>
                    <a:pt x="256016" y="302857"/>
                    <a:pt x="223365" y="316381"/>
                    <a:pt x="189320" y="316381"/>
                  </a:cubicBezTo>
                  <a:lnTo>
                    <a:pt x="128367" y="316381"/>
                  </a:lnTo>
                  <a:cubicBezTo>
                    <a:pt x="94322" y="316381"/>
                    <a:pt x="61671" y="302857"/>
                    <a:pt x="37598" y="278783"/>
                  </a:cubicBezTo>
                  <a:cubicBezTo>
                    <a:pt x="13524" y="254710"/>
                    <a:pt x="0" y="222059"/>
                    <a:pt x="0" y="188014"/>
                  </a:cubicBezTo>
                  <a:lnTo>
                    <a:pt x="0" y="128367"/>
                  </a:lnTo>
                  <a:cubicBezTo>
                    <a:pt x="0" y="94322"/>
                    <a:pt x="13524" y="61671"/>
                    <a:pt x="37598" y="37598"/>
                  </a:cubicBezTo>
                  <a:cubicBezTo>
                    <a:pt x="61671" y="13524"/>
                    <a:pt x="94322" y="0"/>
                    <a:pt x="128367" y="0"/>
                  </a:cubicBezTo>
                  <a:close/>
                </a:path>
              </a:pathLst>
            </a:custGeom>
            <a:solidFill>
              <a:srgbClr val="4CCFF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317687" cy="402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73751" y="6264338"/>
            <a:ext cx="15350023" cy="1395828"/>
            <a:chOff x="0" y="0"/>
            <a:chExt cx="4042804" cy="3676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42804" cy="367626"/>
            </a:xfrm>
            <a:custGeom>
              <a:avLst/>
              <a:gdLst/>
              <a:ahLst/>
              <a:cxnLst/>
              <a:rect l="l" t="t" r="r" b="b"/>
              <a:pathLst>
                <a:path w="4042804" h="367626">
                  <a:moveTo>
                    <a:pt x="10087" y="0"/>
                  </a:moveTo>
                  <a:lnTo>
                    <a:pt x="4032717" y="0"/>
                  </a:lnTo>
                  <a:cubicBezTo>
                    <a:pt x="4035392" y="0"/>
                    <a:pt x="4037958" y="1063"/>
                    <a:pt x="4039850" y="2954"/>
                  </a:cubicBezTo>
                  <a:cubicBezTo>
                    <a:pt x="4041742" y="4846"/>
                    <a:pt x="4042804" y="7412"/>
                    <a:pt x="4042804" y="10087"/>
                  </a:cubicBezTo>
                  <a:lnTo>
                    <a:pt x="4042804" y="357538"/>
                  </a:lnTo>
                  <a:cubicBezTo>
                    <a:pt x="4042804" y="360214"/>
                    <a:pt x="4041742" y="362779"/>
                    <a:pt x="4039850" y="364671"/>
                  </a:cubicBezTo>
                  <a:cubicBezTo>
                    <a:pt x="4037958" y="366563"/>
                    <a:pt x="4035392" y="367626"/>
                    <a:pt x="4032717" y="367626"/>
                  </a:cubicBezTo>
                  <a:lnTo>
                    <a:pt x="10087" y="367626"/>
                  </a:lnTo>
                  <a:cubicBezTo>
                    <a:pt x="7412" y="367626"/>
                    <a:pt x="4846" y="366563"/>
                    <a:pt x="2954" y="364671"/>
                  </a:cubicBezTo>
                  <a:cubicBezTo>
                    <a:pt x="1063" y="362779"/>
                    <a:pt x="0" y="360214"/>
                    <a:pt x="0" y="357538"/>
                  </a:cubicBezTo>
                  <a:lnTo>
                    <a:pt x="0" y="10087"/>
                  </a:lnTo>
                  <a:cubicBezTo>
                    <a:pt x="0" y="7412"/>
                    <a:pt x="1063" y="4846"/>
                    <a:pt x="2954" y="2954"/>
                  </a:cubicBezTo>
                  <a:cubicBezTo>
                    <a:pt x="4846" y="1063"/>
                    <a:pt x="7412" y="0"/>
                    <a:pt x="10087" y="0"/>
                  </a:cubicBezTo>
                  <a:close/>
                </a:path>
              </a:pathLst>
            </a:custGeom>
            <a:solidFill>
              <a:srgbClr val="00AED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4042804" cy="453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4226" y="6264338"/>
            <a:ext cx="1206217" cy="1395828"/>
            <a:chOff x="0" y="0"/>
            <a:chExt cx="317687" cy="3676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7687" cy="367626"/>
            </a:xfrm>
            <a:custGeom>
              <a:avLst/>
              <a:gdLst/>
              <a:ahLst/>
              <a:cxnLst/>
              <a:rect l="l" t="t" r="r" b="b"/>
              <a:pathLst>
                <a:path w="317687" h="367626">
                  <a:moveTo>
                    <a:pt x="128367" y="0"/>
                  </a:moveTo>
                  <a:lnTo>
                    <a:pt x="189320" y="0"/>
                  </a:lnTo>
                  <a:cubicBezTo>
                    <a:pt x="223365" y="0"/>
                    <a:pt x="256016" y="13524"/>
                    <a:pt x="280089" y="37598"/>
                  </a:cubicBezTo>
                  <a:cubicBezTo>
                    <a:pt x="304162" y="61671"/>
                    <a:pt x="317687" y="94322"/>
                    <a:pt x="317687" y="128367"/>
                  </a:cubicBezTo>
                  <a:lnTo>
                    <a:pt x="317687" y="239259"/>
                  </a:lnTo>
                  <a:cubicBezTo>
                    <a:pt x="317687" y="273304"/>
                    <a:pt x="304162" y="305954"/>
                    <a:pt x="280089" y="330028"/>
                  </a:cubicBezTo>
                  <a:cubicBezTo>
                    <a:pt x="256016" y="354101"/>
                    <a:pt x="223365" y="367626"/>
                    <a:pt x="189320" y="367626"/>
                  </a:cubicBezTo>
                  <a:lnTo>
                    <a:pt x="128367" y="367626"/>
                  </a:lnTo>
                  <a:cubicBezTo>
                    <a:pt x="94322" y="367626"/>
                    <a:pt x="61671" y="354101"/>
                    <a:pt x="37598" y="330028"/>
                  </a:cubicBezTo>
                  <a:cubicBezTo>
                    <a:pt x="13524" y="305954"/>
                    <a:pt x="0" y="273304"/>
                    <a:pt x="0" y="239259"/>
                  </a:cubicBezTo>
                  <a:lnTo>
                    <a:pt x="0" y="128367"/>
                  </a:lnTo>
                  <a:cubicBezTo>
                    <a:pt x="0" y="94322"/>
                    <a:pt x="13524" y="61671"/>
                    <a:pt x="37598" y="37598"/>
                  </a:cubicBezTo>
                  <a:cubicBezTo>
                    <a:pt x="61671" y="13524"/>
                    <a:pt x="94322" y="0"/>
                    <a:pt x="128367" y="0"/>
                  </a:cubicBezTo>
                  <a:close/>
                </a:path>
              </a:pathLst>
            </a:custGeom>
            <a:solidFill>
              <a:srgbClr val="4CCFF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317687" cy="453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775871" y="2870035"/>
            <a:ext cx="582927" cy="710886"/>
          </a:xfrm>
          <a:custGeom>
            <a:avLst/>
            <a:gdLst/>
            <a:ahLst/>
            <a:cxnLst/>
            <a:rect l="l" t="t" r="r" b="b"/>
            <a:pathLst>
              <a:path w="582927" h="710886">
                <a:moveTo>
                  <a:pt x="0" y="0"/>
                </a:moveTo>
                <a:lnTo>
                  <a:pt x="582927" y="0"/>
                </a:lnTo>
                <a:lnTo>
                  <a:pt x="582927" y="710886"/>
                </a:lnTo>
                <a:lnTo>
                  <a:pt x="0" y="71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27227" y="6643907"/>
            <a:ext cx="680215" cy="680215"/>
          </a:xfrm>
          <a:custGeom>
            <a:avLst/>
            <a:gdLst/>
            <a:ahLst/>
            <a:cxnLst/>
            <a:rect l="l" t="t" r="r" b="b"/>
            <a:pathLst>
              <a:path w="680215" h="680215">
                <a:moveTo>
                  <a:pt x="0" y="0"/>
                </a:moveTo>
                <a:lnTo>
                  <a:pt x="680215" y="0"/>
                </a:lnTo>
                <a:lnTo>
                  <a:pt x="680215" y="680214"/>
                </a:lnTo>
                <a:lnTo>
                  <a:pt x="0" y="6802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08184" y="4726243"/>
            <a:ext cx="718300" cy="718300"/>
          </a:xfrm>
          <a:custGeom>
            <a:avLst/>
            <a:gdLst/>
            <a:ahLst/>
            <a:cxnLst/>
            <a:rect l="l" t="t" r="r" b="b"/>
            <a:pathLst>
              <a:path w="718300" h="718300">
                <a:moveTo>
                  <a:pt x="0" y="0"/>
                </a:moveTo>
                <a:lnTo>
                  <a:pt x="718301" y="0"/>
                </a:lnTo>
                <a:lnTo>
                  <a:pt x="718301" y="718300"/>
                </a:lnTo>
                <a:lnTo>
                  <a:pt x="0" y="7183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373230" y="8376688"/>
            <a:ext cx="1392995" cy="1400326"/>
          </a:xfrm>
          <a:custGeom>
            <a:avLst/>
            <a:gdLst/>
            <a:ahLst/>
            <a:cxnLst/>
            <a:rect l="l" t="t" r="r" b="b"/>
            <a:pathLst>
              <a:path w="1392995" h="1400326">
                <a:moveTo>
                  <a:pt x="0" y="0"/>
                </a:moveTo>
                <a:lnTo>
                  <a:pt x="1392995" y="0"/>
                </a:lnTo>
                <a:lnTo>
                  <a:pt x="1392995" y="1400326"/>
                </a:lnTo>
                <a:lnTo>
                  <a:pt x="0" y="14003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464226" y="807775"/>
            <a:ext cx="9205706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AED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32519" y="3015928"/>
            <a:ext cx="24594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FDFCE9"/>
                </a:solidFill>
                <a:latin typeface="Lato Bold"/>
                <a:ea typeface="Lato Bold"/>
                <a:cs typeface="Lato Bold"/>
                <a:sym typeface="Lato Bold"/>
              </a:rPr>
              <a:t>Sumber Data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52702" y="3047043"/>
            <a:ext cx="6205862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600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rPr>
              <a:t>Platform Kaggle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32519" y="4833048"/>
            <a:ext cx="317520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FDFCE9"/>
                </a:solidFill>
                <a:latin typeface="Lato Bold"/>
                <a:ea typeface="Lato Bold"/>
                <a:cs typeface="Lato Bold"/>
                <a:sym typeface="Lato Bold"/>
              </a:rPr>
              <a:t>Nama Dataset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52702" y="4864163"/>
            <a:ext cx="6205862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600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rPr>
              <a:t>Gojek App Reviews (Bahasa Indonesia)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32519" y="6762227"/>
            <a:ext cx="317520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FDFCE9"/>
                </a:solidFill>
                <a:latin typeface="Lato Bold"/>
                <a:ea typeface="Lato Bold"/>
                <a:cs typeface="Lato Bold"/>
                <a:sym typeface="Lato Bold"/>
              </a:rPr>
              <a:t>Tautan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09543" y="6592128"/>
            <a:ext cx="8515170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6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  <a:hlinkClick r:id="rId13" tooltip="https://www.kaggle.com/datasets/ucupsedaya/gojek-app-reviews-bahasa-indones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https://www.kaggle.com/datasets/ucupsedaya/gojek-app-reviews-bahasa-indonesia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17322" y="4815983"/>
            <a:ext cx="37334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FDFCE9"/>
                </a:solidFill>
                <a:latin typeface="Lato Bold"/>
                <a:ea typeface="Lato Bold"/>
                <a:cs typeface="Lato Bold"/>
                <a:sym typeface="Lato Bold"/>
              </a:rPr>
              <a:t>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17322" y="3047043"/>
            <a:ext cx="37334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FDFCE9"/>
                </a:solidFill>
                <a:latin typeface="Lato Bold"/>
                <a:ea typeface="Lato Bold"/>
                <a:cs typeface="Lato Bold"/>
                <a:sym typeface="Lato Bold"/>
              </a:rPr>
              <a:t>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17322" y="6783989"/>
            <a:ext cx="37334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FDFCE9"/>
                </a:solidFill>
                <a:latin typeface="Lato Bold"/>
                <a:ea typeface="Lato Bold"/>
                <a:cs typeface="Lato Bold"/>
                <a:sym typeface="Lato Bold"/>
              </a:rPr>
              <a:t>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4226" y="8898416"/>
            <a:ext cx="7684537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Kamu Dapat Akses Link Dataset Melalui QR Berikut: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2250" y="4567429"/>
            <a:ext cx="655174" cy="639614"/>
          </a:xfrm>
          <a:custGeom>
            <a:avLst/>
            <a:gdLst/>
            <a:ahLst/>
            <a:cxnLst/>
            <a:rect l="l" t="t" r="r" b="b"/>
            <a:pathLst>
              <a:path w="655174" h="639614">
                <a:moveTo>
                  <a:pt x="0" y="0"/>
                </a:moveTo>
                <a:lnTo>
                  <a:pt x="655174" y="0"/>
                </a:lnTo>
                <a:lnTo>
                  <a:pt x="655174" y="639614"/>
                </a:lnTo>
                <a:lnTo>
                  <a:pt x="0" y="639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2250" y="6577903"/>
            <a:ext cx="655174" cy="639614"/>
          </a:xfrm>
          <a:custGeom>
            <a:avLst/>
            <a:gdLst/>
            <a:ahLst/>
            <a:cxnLst/>
            <a:rect l="l" t="t" r="r" b="b"/>
            <a:pathLst>
              <a:path w="655174" h="639614">
                <a:moveTo>
                  <a:pt x="0" y="0"/>
                </a:moveTo>
                <a:lnTo>
                  <a:pt x="655174" y="0"/>
                </a:lnTo>
                <a:lnTo>
                  <a:pt x="655174" y="639614"/>
                </a:lnTo>
                <a:lnTo>
                  <a:pt x="0" y="639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3004">
            <a:off x="34470" y="3932425"/>
            <a:ext cx="752296" cy="662020"/>
          </a:xfrm>
          <a:custGeom>
            <a:avLst/>
            <a:gdLst/>
            <a:ahLst/>
            <a:cxnLst/>
            <a:rect l="l" t="t" r="r" b="b"/>
            <a:pathLst>
              <a:path w="752296" h="662020">
                <a:moveTo>
                  <a:pt x="0" y="0"/>
                </a:moveTo>
                <a:lnTo>
                  <a:pt x="752296" y="0"/>
                </a:lnTo>
                <a:lnTo>
                  <a:pt x="752296" y="662020"/>
                </a:lnTo>
                <a:lnTo>
                  <a:pt x="0" y="662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71774" y="8032692"/>
            <a:ext cx="1175052" cy="1225608"/>
          </a:xfrm>
          <a:custGeom>
            <a:avLst/>
            <a:gdLst/>
            <a:ahLst/>
            <a:cxnLst/>
            <a:rect l="l" t="t" r="r" b="b"/>
            <a:pathLst>
              <a:path w="1175052" h="1225608">
                <a:moveTo>
                  <a:pt x="0" y="0"/>
                </a:moveTo>
                <a:lnTo>
                  <a:pt x="1175052" y="0"/>
                </a:lnTo>
                <a:lnTo>
                  <a:pt x="1175052" y="1225608"/>
                </a:lnTo>
                <a:lnTo>
                  <a:pt x="0" y="122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91632">
            <a:off x="13541684" y="323406"/>
            <a:ext cx="498458" cy="386305"/>
          </a:xfrm>
          <a:custGeom>
            <a:avLst/>
            <a:gdLst/>
            <a:ahLst/>
            <a:cxnLst/>
            <a:rect l="l" t="t" r="r" b="b"/>
            <a:pathLst>
              <a:path w="498458" h="386305">
                <a:moveTo>
                  <a:pt x="0" y="0"/>
                </a:moveTo>
                <a:lnTo>
                  <a:pt x="498459" y="0"/>
                </a:lnTo>
                <a:lnTo>
                  <a:pt x="498459" y="386305"/>
                </a:lnTo>
                <a:lnTo>
                  <a:pt x="0" y="3863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32250" y="3076047"/>
            <a:ext cx="655174" cy="639614"/>
          </a:xfrm>
          <a:custGeom>
            <a:avLst/>
            <a:gdLst/>
            <a:ahLst/>
            <a:cxnLst/>
            <a:rect l="l" t="t" r="r" b="b"/>
            <a:pathLst>
              <a:path w="655174" h="639614">
                <a:moveTo>
                  <a:pt x="0" y="0"/>
                </a:moveTo>
                <a:lnTo>
                  <a:pt x="655174" y="0"/>
                </a:lnTo>
                <a:lnTo>
                  <a:pt x="655174" y="639614"/>
                </a:lnTo>
                <a:lnTo>
                  <a:pt x="0" y="6396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421176">
            <a:off x="-4866818" y="9018289"/>
            <a:ext cx="23629345" cy="6504844"/>
            <a:chOff x="0" y="0"/>
            <a:chExt cx="2687001" cy="7396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87001" cy="739696"/>
            </a:xfrm>
            <a:custGeom>
              <a:avLst/>
              <a:gdLst/>
              <a:ahLst/>
              <a:cxnLst/>
              <a:rect l="l" t="t" r="r" b="b"/>
              <a:pathLst>
                <a:path w="2687001" h="739696">
                  <a:moveTo>
                    <a:pt x="1343501" y="0"/>
                  </a:moveTo>
                  <a:lnTo>
                    <a:pt x="2687001" y="739696"/>
                  </a:lnTo>
                  <a:lnTo>
                    <a:pt x="0" y="739696"/>
                  </a:lnTo>
                  <a:lnTo>
                    <a:pt x="1343501" y="0"/>
                  </a:lnTo>
                  <a:close/>
                </a:path>
              </a:pathLst>
            </a:custGeom>
            <a:solidFill>
              <a:srgbClr val="00AED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419844" y="257705"/>
              <a:ext cx="1847313" cy="429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26581" y="1088497"/>
            <a:ext cx="11238380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AED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Project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18613" y="3095097"/>
            <a:ext cx="13537137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Proyek ini bertujuan untuk menganalisis sentimen pengguna aplikasi GoPay berdasarkan ulasan yang ditinggalkan di Google Play Store.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18613" y="4586479"/>
            <a:ext cx="13537137" cy="118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Analisis ini difokuskan sebagai studi kasus pada rentang versi aplikasi 4.0.0 hingga 4.9.3 untuk memahami respons pengguna terhadap siklus pengembangan produk pada periode tersebut.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18613" y="6596953"/>
            <a:ext cx="13537137" cy="118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Tujuan utamanya adalah mengklasifikasikan sentimen menjadi Positif, Negatif, dan Netral, mengidentifikasi tema utama dari ulasan, dan memberikan rekomendasi strategis berbasis data.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0400" y="3538327"/>
            <a:ext cx="683022" cy="683022"/>
          </a:xfrm>
          <a:custGeom>
            <a:avLst/>
            <a:gdLst/>
            <a:ahLst/>
            <a:cxnLst/>
            <a:rect l="l" t="t" r="r" b="b"/>
            <a:pathLst>
              <a:path w="683022" h="683022">
                <a:moveTo>
                  <a:pt x="0" y="0"/>
                </a:moveTo>
                <a:lnTo>
                  <a:pt x="683022" y="0"/>
                </a:lnTo>
                <a:lnTo>
                  <a:pt x="683022" y="683022"/>
                </a:lnTo>
                <a:lnTo>
                  <a:pt x="0" y="683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30400" y="4509792"/>
            <a:ext cx="683022" cy="683022"/>
          </a:xfrm>
          <a:custGeom>
            <a:avLst/>
            <a:gdLst/>
            <a:ahLst/>
            <a:cxnLst/>
            <a:rect l="l" t="t" r="r" b="b"/>
            <a:pathLst>
              <a:path w="683022" h="683022">
                <a:moveTo>
                  <a:pt x="0" y="0"/>
                </a:moveTo>
                <a:lnTo>
                  <a:pt x="683022" y="0"/>
                </a:lnTo>
                <a:lnTo>
                  <a:pt x="683022" y="683022"/>
                </a:lnTo>
                <a:lnTo>
                  <a:pt x="0" y="683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30400" y="5485152"/>
            <a:ext cx="683022" cy="683022"/>
          </a:xfrm>
          <a:custGeom>
            <a:avLst/>
            <a:gdLst/>
            <a:ahLst/>
            <a:cxnLst/>
            <a:rect l="l" t="t" r="r" b="b"/>
            <a:pathLst>
              <a:path w="683022" h="683022">
                <a:moveTo>
                  <a:pt x="683022" y="0"/>
                </a:moveTo>
                <a:lnTo>
                  <a:pt x="0" y="0"/>
                </a:lnTo>
                <a:lnTo>
                  <a:pt x="0" y="683022"/>
                </a:lnTo>
                <a:lnTo>
                  <a:pt x="683022" y="683022"/>
                </a:lnTo>
                <a:lnTo>
                  <a:pt x="6830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430400" y="6625374"/>
            <a:ext cx="686841" cy="686841"/>
          </a:xfrm>
          <a:custGeom>
            <a:avLst/>
            <a:gdLst/>
            <a:ahLst/>
            <a:cxnLst/>
            <a:rect l="l" t="t" r="r" b="b"/>
            <a:pathLst>
              <a:path w="686841" h="686841">
                <a:moveTo>
                  <a:pt x="0" y="0"/>
                </a:moveTo>
                <a:lnTo>
                  <a:pt x="686841" y="0"/>
                </a:lnTo>
                <a:lnTo>
                  <a:pt x="686841" y="686841"/>
                </a:lnTo>
                <a:lnTo>
                  <a:pt x="0" y="6868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30400" y="7822984"/>
            <a:ext cx="686841" cy="686841"/>
          </a:xfrm>
          <a:custGeom>
            <a:avLst/>
            <a:gdLst/>
            <a:ahLst/>
            <a:cxnLst/>
            <a:rect l="l" t="t" r="r" b="b"/>
            <a:pathLst>
              <a:path w="686841" h="686841">
                <a:moveTo>
                  <a:pt x="0" y="0"/>
                </a:moveTo>
                <a:lnTo>
                  <a:pt x="686841" y="0"/>
                </a:lnTo>
                <a:lnTo>
                  <a:pt x="686841" y="686841"/>
                </a:lnTo>
                <a:lnTo>
                  <a:pt x="0" y="6868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4270077" y="0"/>
            <a:ext cx="4017923" cy="4017923"/>
          </a:xfrm>
          <a:custGeom>
            <a:avLst/>
            <a:gdLst/>
            <a:ahLst/>
            <a:cxnLst/>
            <a:rect l="l" t="t" r="r" b="b"/>
            <a:pathLst>
              <a:path w="4017923" h="4017923">
                <a:moveTo>
                  <a:pt x="0" y="4017923"/>
                </a:moveTo>
                <a:lnTo>
                  <a:pt x="4017923" y="4017923"/>
                </a:lnTo>
                <a:lnTo>
                  <a:pt x="4017923" y="0"/>
                </a:lnTo>
                <a:lnTo>
                  <a:pt x="0" y="0"/>
                </a:lnTo>
                <a:lnTo>
                  <a:pt x="0" y="4017923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04313" b="-1043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70907" y="1711722"/>
            <a:ext cx="720162" cy="691356"/>
          </a:xfrm>
          <a:custGeom>
            <a:avLst/>
            <a:gdLst/>
            <a:ahLst/>
            <a:cxnLst/>
            <a:rect l="l" t="t" r="r" b="b"/>
            <a:pathLst>
              <a:path w="720162" h="691356">
                <a:moveTo>
                  <a:pt x="0" y="0"/>
                </a:moveTo>
                <a:lnTo>
                  <a:pt x="720163" y="0"/>
                </a:lnTo>
                <a:lnTo>
                  <a:pt x="720163" y="691356"/>
                </a:lnTo>
                <a:lnTo>
                  <a:pt x="0" y="6913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6500" y="101883"/>
            <a:ext cx="720162" cy="691356"/>
          </a:xfrm>
          <a:custGeom>
            <a:avLst/>
            <a:gdLst/>
            <a:ahLst/>
            <a:cxnLst/>
            <a:rect l="l" t="t" r="r" b="b"/>
            <a:pathLst>
              <a:path w="720162" h="691356">
                <a:moveTo>
                  <a:pt x="0" y="0"/>
                </a:moveTo>
                <a:lnTo>
                  <a:pt x="720162" y="0"/>
                </a:lnTo>
                <a:lnTo>
                  <a:pt x="720162" y="691356"/>
                </a:lnTo>
                <a:lnTo>
                  <a:pt x="0" y="6913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83009" y="447561"/>
            <a:ext cx="1842684" cy="1842684"/>
          </a:xfrm>
          <a:custGeom>
            <a:avLst/>
            <a:gdLst/>
            <a:ahLst/>
            <a:cxnLst/>
            <a:rect l="l" t="t" r="r" b="b"/>
            <a:pathLst>
              <a:path w="1842684" h="1842684">
                <a:moveTo>
                  <a:pt x="0" y="0"/>
                </a:moveTo>
                <a:lnTo>
                  <a:pt x="1842684" y="0"/>
                </a:lnTo>
                <a:lnTo>
                  <a:pt x="1842684" y="1842684"/>
                </a:lnTo>
                <a:lnTo>
                  <a:pt x="0" y="1842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633970"/>
            <a:ext cx="11564489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AED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Analysis process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2703" y="3649333"/>
            <a:ext cx="14207988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 b="1" i="1">
                <a:solidFill>
                  <a:srgbClr val="000000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Pengumpulan &amp; Pemuatan Data</a:t>
            </a: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Mengambil dataset dari Kaggle.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92703" y="4620798"/>
            <a:ext cx="14207988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 b="1" i="1">
                <a:solidFill>
                  <a:srgbClr val="000000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Pembersihan Data</a:t>
            </a: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Menghapus data duplikat dan baris yang kosong (null).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92703" y="5596158"/>
            <a:ext cx="14204169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 b="1" i="1">
                <a:solidFill>
                  <a:srgbClr val="000000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Pengambilan Sampel</a:t>
            </a: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Memilih 400 ulasan acak dari data yang telah difilter untuk dianalisis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26870" y="6644424"/>
            <a:ext cx="14173822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 b="1" i="1">
                <a:solidFill>
                  <a:srgbClr val="000000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Analisis Sentimen dengan AI</a:t>
            </a: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Menggunakan model AI </a:t>
            </a:r>
            <a:r>
              <a:rPr lang="en-US" sz="2799" i="1">
                <a:solidFill>
                  <a:srgbClr val="000000"/>
                </a:solidFill>
                <a:latin typeface="Lato Italics"/>
                <a:ea typeface="Lato Italics"/>
                <a:cs typeface="Lato Italics"/>
                <a:sym typeface="Lato Italics"/>
              </a:rPr>
              <a:t>ibm-granite</a:t>
            </a: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untuk mengklasifikasikan sentimen setiap ulasan.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26870" y="7943347"/>
            <a:ext cx="14173822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 b="1" i="1">
                <a:solidFill>
                  <a:srgbClr val="000000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Visualisasi Hasil</a:t>
            </a: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Membuat diagram batang dan word cloud untuk menyajikan temuan.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552" y="-335998"/>
            <a:ext cx="11297935" cy="10958997"/>
          </a:xfrm>
          <a:custGeom>
            <a:avLst/>
            <a:gdLst/>
            <a:ahLst/>
            <a:cxnLst/>
            <a:rect l="l" t="t" r="r" b="b"/>
            <a:pathLst>
              <a:path w="11297935" h="10958997">
                <a:moveTo>
                  <a:pt x="0" y="0"/>
                </a:moveTo>
                <a:lnTo>
                  <a:pt x="11297935" y="0"/>
                </a:lnTo>
                <a:lnTo>
                  <a:pt x="11297935" y="10958996"/>
                </a:lnTo>
                <a:lnTo>
                  <a:pt x="0" y="10958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06087" y="3086100"/>
            <a:ext cx="5275385" cy="4114800"/>
          </a:xfrm>
          <a:custGeom>
            <a:avLst/>
            <a:gdLst/>
            <a:ahLst/>
            <a:cxnLst/>
            <a:rect l="l" t="t" r="r" b="b"/>
            <a:pathLst>
              <a:path w="5275385" h="4114800">
                <a:moveTo>
                  <a:pt x="0" y="0"/>
                </a:moveTo>
                <a:lnTo>
                  <a:pt x="5275384" y="0"/>
                </a:lnTo>
                <a:lnTo>
                  <a:pt x="5275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611687"/>
            <a:ext cx="10677387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Insight &amp; Findings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6697" y="0"/>
            <a:ext cx="7851303" cy="10287000"/>
            <a:chOff x="0" y="0"/>
            <a:chExt cx="20678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7833" cy="2709333"/>
            </a:xfrm>
            <a:custGeom>
              <a:avLst/>
              <a:gdLst/>
              <a:ahLst/>
              <a:cxnLst/>
              <a:rect l="l" t="t" r="r" b="b"/>
              <a:pathLst>
                <a:path w="2067833" h="2709333">
                  <a:moveTo>
                    <a:pt x="0" y="0"/>
                  </a:moveTo>
                  <a:lnTo>
                    <a:pt x="2067833" y="0"/>
                  </a:lnTo>
                  <a:lnTo>
                    <a:pt x="20678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CCF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067833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008736" y="3040615"/>
            <a:ext cx="7936695" cy="5119168"/>
          </a:xfrm>
          <a:custGeom>
            <a:avLst/>
            <a:gdLst/>
            <a:ahLst/>
            <a:cxnLst/>
            <a:rect l="l" t="t" r="r" b="b"/>
            <a:pathLst>
              <a:path w="7936695" h="5119168">
                <a:moveTo>
                  <a:pt x="0" y="0"/>
                </a:moveTo>
                <a:lnTo>
                  <a:pt x="7936695" y="0"/>
                </a:lnTo>
                <a:lnTo>
                  <a:pt x="7936695" y="5119168"/>
                </a:lnTo>
                <a:lnTo>
                  <a:pt x="0" y="5119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367839"/>
            <a:ext cx="8648912" cy="2232360"/>
            <a:chOff x="0" y="0"/>
            <a:chExt cx="2277903" cy="5879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7903" cy="587947"/>
            </a:xfrm>
            <a:custGeom>
              <a:avLst/>
              <a:gdLst/>
              <a:ahLst/>
              <a:cxnLst/>
              <a:rect l="l" t="t" r="r" b="b"/>
              <a:pathLst>
                <a:path w="2277903" h="587947">
                  <a:moveTo>
                    <a:pt x="8951" y="0"/>
                  </a:moveTo>
                  <a:lnTo>
                    <a:pt x="2268951" y="0"/>
                  </a:lnTo>
                  <a:cubicBezTo>
                    <a:pt x="2271325" y="0"/>
                    <a:pt x="2273602" y="943"/>
                    <a:pt x="2275281" y="2622"/>
                  </a:cubicBezTo>
                  <a:cubicBezTo>
                    <a:pt x="2276959" y="4300"/>
                    <a:pt x="2277903" y="6577"/>
                    <a:pt x="2277903" y="8951"/>
                  </a:cubicBezTo>
                  <a:lnTo>
                    <a:pt x="2277903" y="578995"/>
                  </a:lnTo>
                  <a:cubicBezTo>
                    <a:pt x="2277903" y="583939"/>
                    <a:pt x="2273895" y="587947"/>
                    <a:pt x="2268951" y="587947"/>
                  </a:cubicBezTo>
                  <a:lnTo>
                    <a:pt x="8951" y="587947"/>
                  </a:lnTo>
                  <a:cubicBezTo>
                    <a:pt x="6577" y="587947"/>
                    <a:pt x="4300" y="587004"/>
                    <a:pt x="2622" y="585325"/>
                  </a:cubicBezTo>
                  <a:cubicBezTo>
                    <a:pt x="943" y="583646"/>
                    <a:pt x="0" y="581369"/>
                    <a:pt x="0" y="578995"/>
                  </a:cubicBezTo>
                  <a:lnTo>
                    <a:pt x="0" y="8951"/>
                  </a:lnTo>
                  <a:cubicBezTo>
                    <a:pt x="0" y="6577"/>
                    <a:pt x="943" y="4300"/>
                    <a:pt x="2622" y="2622"/>
                  </a:cubicBezTo>
                  <a:cubicBezTo>
                    <a:pt x="4300" y="943"/>
                    <a:pt x="6577" y="0"/>
                    <a:pt x="8951" y="0"/>
                  </a:cubicBezTo>
                  <a:close/>
                </a:path>
              </a:pathLst>
            </a:custGeom>
            <a:solidFill>
              <a:srgbClr val="00AED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277903" cy="673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104900"/>
            <a:ext cx="11564489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AED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Distribusi Sentimen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6859540"/>
            <a:ext cx="8648912" cy="2539133"/>
            <a:chOff x="0" y="0"/>
            <a:chExt cx="2277903" cy="6687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77903" cy="668743"/>
            </a:xfrm>
            <a:custGeom>
              <a:avLst/>
              <a:gdLst/>
              <a:ahLst/>
              <a:cxnLst/>
              <a:rect l="l" t="t" r="r" b="b"/>
              <a:pathLst>
                <a:path w="2277903" h="668743">
                  <a:moveTo>
                    <a:pt x="8951" y="0"/>
                  </a:moveTo>
                  <a:lnTo>
                    <a:pt x="2268951" y="0"/>
                  </a:lnTo>
                  <a:cubicBezTo>
                    <a:pt x="2271325" y="0"/>
                    <a:pt x="2273602" y="943"/>
                    <a:pt x="2275281" y="2622"/>
                  </a:cubicBezTo>
                  <a:cubicBezTo>
                    <a:pt x="2276959" y="4300"/>
                    <a:pt x="2277903" y="6577"/>
                    <a:pt x="2277903" y="8951"/>
                  </a:cubicBezTo>
                  <a:lnTo>
                    <a:pt x="2277903" y="659791"/>
                  </a:lnTo>
                  <a:cubicBezTo>
                    <a:pt x="2277903" y="662165"/>
                    <a:pt x="2276959" y="664442"/>
                    <a:pt x="2275281" y="666121"/>
                  </a:cubicBezTo>
                  <a:cubicBezTo>
                    <a:pt x="2273602" y="667800"/>
                    <a:pt x="2271325" y="668743"/>
                    <a:pt x="2268951" y="668743"/>
                  </a:cubicBezTo>
                  <a:lnTo>
                    <a:pt x="8951" y="668743"/>
                  </a:lnTo>
                  <a:cubicBezTo>
                    <a:pt x="6577" y="668743"/>
                    <a:pt x="4300" y="667800"/>
                    <a:pt x="2622" y="666121"/>
                  </a:cubicBezTo>
                  <a:cubicBezTo>
                    <a:pt x="943" y="664442"/>
                    <a:pt x="0" y="662165"/>
                    <a:pt x="0" y="659791"/>
                  </a:cubicBezTo>
                  <a:lnTo>
                    <a:pt x="0" y="8951"/>
                  </a:lnTo>
                  <a:cubicBezTo>
                    <a:pt x="0" y="6577"/>
                    <a:pt x="943" y="4300"/>
                    <a:pt x="2622" y="2622"/>
                  </a:cubicBezTo>
                  <a:cubicBezTo>
                    <a:pt x="4300" y="943"/>
                    <a:pt x="6577" y="0"/>
                    <a:pt x="8951" y="0"/>
                  </a:cubicBezTo>
                  <a:close/>
                </a:path>
              </a:pathLst>
            </a:custGeom>
            <a:solidFill>
              <a:srgbClr val="00AED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277903" cy="754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2831065"/>
            <a:ext cx="418129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Mayoritas Merasa Puas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266949"/>
            <a:ext cx="796482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Keluhan Tetap Menjadi Isu yang Cukup Besar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4571" y="3798570"/>
            <a:ext cx="7833729" cy="1344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Sebagian besar ulasan (sekitar 56%) memberikan sentimen positif. Hal ini mengindikasikan bahwa fungsi inti dan manfaat utama aplikasi GoPay secara umum berhasil diterima dengan baik oleh pengguna.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5996" y="7371849"/>
            <a:ext cx="7833729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Meskipun positif, terdapat jumlah keluhan negatif yang sangat signifikan (sekitar 38%). Angka ini menegaskan bahwa ada masalah berulang yang dirasakan oleh sebagian besar pengguna, bukan sekadar kasus-kasus yang terisolasi.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88926" y="3333597"/>
            <a:ext cx="18976926" cy="10287000"/>
            <a:chOff x="0" y="0"/>
            <a:chExt cx="499803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8038" cy="2709333"/>
            </a:xfrm>
            <a:custGeom>
              <a:avLst/>
              <a:gdLst/>
              <a:ahLst/>
              <a:cxnLst/>
              <a:rect l="l" t="t" r="r" b="b"/>
              <a:pathLst>
                <a:path w="4998038" h="2709333">
                  <a:moveTo>
                    <a:pt x="0" y="0"/>
                  </a:moveTo>
                  <a:lnTo>
                    <a:pt x="4998038" y="0"/>
                  </a:lnTo>
                  <a:lnTo>
                    <a:pt x="49980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CCF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4998038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3371" y="2305521"/>
            <a:ext cx="11301259" cy="3065466"/>
          </a:xfrm>
          <a:custGeom>
            <a:avLst/>
            <a:gdLst/>
            <a:ahLst/>
            <a:cxnLst/>
            <a:rect l="l" t="t" r="r" b="b"/>
            <a:pathLst>
              <a:path w="11301259" h="3065466">
                <a:moveTo>
                  <a:pt x="0" y="0"/>
                </a:moveTo>
                <a:lnTo>
                  <a:pt x="11301258" y="0"/>
                </a:lnTo>
                <a:lnTo>
                  <a:pt x="11301258" y="3065466"/>
                </a:lnTo>
                <a:lnTo>
                  <a:pt x="0" y="306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77176" y="496887"/>
            <a:ext cx="13333649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AED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Efisiensi vs. Masalah Teknis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6322657"/>
            <a:ext cx="7770837" cy="3447555"/>
            <a:chOff x="0" y="0"/>
            <a:chExt cx="2046640" cy="9079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6640" cy="907998"/>
            </a:xfrm>
            <a:custGeom>
              <a:avLst/>
              <a:gdLst/>
              <a:ahLst/>
              <a:cxnLst/>
              <a:rect l="l" t="t" r="r" b="b"/>
              <a:pathLst>
                <a:path w="2046640" h="907998">
                  <a:moveTo>
                    <a:pt x="9963" y="0"/>
                  </a:moveTo>
                  <a:lnTo>
                    <a:pt x="2036677" y="0"/>
                  </a:lnTo>
                  <a:cubicBezTo>
                    <a:pt x="2039320" y="0"/>
                    <a:pt x="2041854" y="1050"/>
                    <a:pt x="2043722" y="2918"/>
                  </a:cubicBezTo>
                  <a:cubicBezTo>
                    <a:pt x="2045591" y="4786"/>
                    <a:pt x="2046640" y="7320"/>
                    <a:pt x="2046640" y="9963"/>
                  </a:cubicBezTo>
                  <a:lnTo>
                    <a:pt x="2046640" y="898035"/>
                  </a:lnTo>
                  <a:cubicBezTo>
                    <a:pt x="2046640" y="900677"/>
                    <a:pt x="2045591" y="903212"/>
                    <a:pt x="2043722" y="905080"/>
                  </a:cubicBezTo>
                  <a:cubicBezTo>
                    <a:pt x="2041854" y="906948"/>
                    <a:pt x="2039320" y="907998"/>
                    <a:pt x="2036677" y="907998"/>
                  </a:cubicBezTo>
                  <a:lnTo>
                    <a:pt x="9963" y="907998"/>
                  </a:lnTo>
                  <a:cubicBezTo>
                    <a:pt x="7320" y="907998"/>
                    <a:pt x="4786" y="906948"/>
                    <a:pt x="2918" y="905080"/>
                  </a:cubicBezTo>
                  <a:cubicBezTo>
                    <a:pt x="1050" y="903212"/>
                    <a:pt x="0" y="900677"/>
                    <a:pt x="0" y="898035"/>
                  </a:cubicBezTo>
                  <a:lnTo>
                    <a:pt x="0" y="9963"/>
                  </a:lnTo>
                  <a:cubicBezTo>
                    <a:pt x="0" y="7320"/>
                    <a:pt x="1050" y="4786"/>
                    <a:pt x="2918" y="2918"/>
                  </a:cubicBezTo>
                  <a:cubicBezTo>
                    <a:pt x="4786" y="1050"/>
                    <a:pt x="7320" y="0"/>
                    <a:pt x="99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2046640" cy="99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88463" y="6322657"/>
            <a:ext cx="7770837" cy="3447555"/>
            <a:chOff x="0" y="0"/>
            <a:chExt cx="2046640" cy="9079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6640" cy="907998"/>
            </a:xfrm>
            <a:custGeom>
              <a:avLst/>
              <a:gdLst/>
              <a:ahLst/>
              <a:cxnLst/>
              <a:rect l="l" t="t" r="r" b="b"/>
              <a:pathLst>
                <a:path w="2046640" h="907998">
                  <a:moveTo>
                    <a:pt x="9963" y="0"/>
                  </a:moveTo>
                  <a:lnTo>
                    <a:pt x="2036677" y="0"/>
                  </a:lnTo>
                  <a:cubicBezTo>
                    <a:pt x="2039320" y="0"/>
                    <a:pt x="2041854" y="1050"/>
                    <a:pt x="2043722" y="2918"/>
                  </a:cubicBezTo>
                  <a:cubicBezTo>
                    <a:pt x="2045591" y="4786"/>
                    <a:pt x="2046640" y="7320"/>
                    <a:pt x="2046640" y="9963"/>
                  </a:cubicBezTo>
                  <a:lnTo>
                    <a:pt x="2046640" y="898035"/>
                  </a:lnTo>
                  <a:cubicBezTo>
                    <a:pt x="2046640" y="900677"/>
                    <a:pt x="2045591" y="903212"/>
                    <a:pt x="2043722" y="905080"/>
                  </a:cubicBezTo>
                  <a:cubicBezTo>
                    <a:pt x="2041854" y="906948"/>
                    <a:pt x="2039320" y="907998"/>
                    <a:pt x="2036677" y="907998"/>
                  </a:cubicBezTo>
                  <a:lnTo>
                    <a:pt x="9963" y="907998"/>
                  </a:lnTo>
                  <a:cubicBezTo>
                    <a:pt x="7320" y="907998"/>
                    <a:pt x="4786" y="906948"/>
                    <a:pt x="2918" y="905080"/>
                  </a:cubicBezTo>
                  <a:cubicBezTo>
                    <a:pt x="1050" y="903212"/>
                    <a:pt x="0" y="900677"/>
                    <a:pt x="0" y="898035"/>
                  </a:cubicBezTo>
                  <a:lnTo>
                    <a:pt x="0" y="9963"/>
                  </a:lnTo>
                  <a:cubicBezTo>
                    <a:pt x="0" y="7320"/>
                    <a:pt x="1050" y="4786"/>
                    <a:pt x="2918" y="2918"/>
                  </a:cubicBezTo>
                  <a:cubicBezTo>
                    <a:pt x="4786" y="1050"/>
                    <a:pt x="7320" y="0"/>
                    <a:pt x="99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046640" cy="993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96058" y="7022277"/>
            <a:ext cx="7036120" cy="215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Pengguna secara konsisten memuji GoPay karena "mudah", "cepat", dan "lancar" dalam melakukan transaksi.</a:t>
            </a:r>
          </a:p>
          <a:p>
            <a:pPr marL="474979" lvl="1" indent="-237490" algn="just">
              <a:lnSpc>
                <a:spcPts val="241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Aplikasi dianggap "sangat membantu" dalam kebutuhan sehari-hari, yang menunjukkan keberhasilan produk dalam menjawab kebutuhan utama pengguna akan kepraktisan.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55822" y="6717477"/>
            <a:ext cx="7036120" cy="276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Keluhan didominasi oleh masalah teknis. Kata "error" adalah yang paling menonjol, menunjukkan frustrasi umum terhadap stabilitas aplikasi.</a:t>
            </a:r>
          </a:p>
          <a:p>
            <a:pPr marL="474979" lvl="1" indent="-237490" algn="just">
              <a:lnSpc>
                <a:spcPts val="241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Masalah akses seperti "tidak bisa login", "susah masuk", dan aplikasi yang "lama" saat dibuka menjadi friksi utama dalam pengalaman pengguna.</a:t>
            </a:r>
          </a:p>
          <a:p>
            <a:pPr marL="474979" lvl="1" indent="-237490" algn="just">
              <a:lnSpc>
                <a:spcPts val="241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Isu krusial terkait fungsi inti seperti masalah pada "saldo" dan kendala yang muncul setelah "update" menjadi penyebab utama kekecewaan.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856281"/>
            <a:ext cx="752695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9"/>
              </a:lnSpc>
            </a:pPr>
            <a:r>
              <a:rPr lang="en-US" sz="2199" b="1">
                <a:solidFill>
                  <a:srgbClr val="1F2651"/>
                </a:solidFill>
                <a:latin typeface="Lato Bold"/>
                <a:ea typeface="Lato Bold"/>
                <a:cs typeface="Lato Bold"/>
                <a:sym typeface="Lato Bold"/>
              </a:rPr>
              <a:t>👍 Pendorong Sentimen Positif: Kecepatan dan Kemudahan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88463" y="5856281"/>
            <a:ext cx="752695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9"/>
              </a:lnSpc>
            </a:pPr>
            <a:r>
              <a:rPr lang="en-US" sz="2199" b="1">
                <a:solidFill>
                  <a:srgbClr val="1F2651"/>
                </a:solidFill>
                <a:latin typeface="Lato Bold"/>
                <a:ea typeface="Lato Bold"/>
                <a:cs typeface="Lato Bold"/>
                <a:sym typeface="Lato Bold"/>
              </a:rPr>
              <a:t>👎 Penyebab Sentimen Negatif: Stabilitas dan Akses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70778" y="6724521"/>
            <a:ext cx="3417222" cy="4360091"/>
          </a:xfrm>
          <a:custGeom>
            <a:avLst/>
            <a:gdLst/>
            <a:ahLst/>
            <a:cxnLst/>
            <a:rect l="l" t="t" r="r" b="b"/>
            <a:pathLst>
              <a:path w="3417222" h="4360091">
                <a:moveTo>
                  <a:pt x="0" y="0"/>
                </a:moveTo>
                <a:lnTo>
                  <a:pt x="3417222" y="0"/>
                </a:lnTo>
                <a:lnTo>
                  <a:pt x="3417222" y="4360092"/>
                </a:lnTo>
                <a:lnTo>
                  <a:pt x="0" y="4360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54103" y="162859"/>
            <a:ext cx="2450068" cy="2450068"/>
          </a:xfrm>
          <a:custGeom>
            <a:avLst/>
            <a:gdLst/>
            <a:ahLst/>
            <a:cxnLst/>
            <a:rect l="l" t="t" r="r" b="b"/>
            <a:pathLst>
              <a:path w="2450068" h="2450068">
                <a:moveTo>
                  <a:pt x="0" y="0"/>
                </a:moveTo>
                <a:lnTo>
                  <a:pt x="2450068" y="0"/>
                </a:lnTo>
                <a:lnTo>
                  <a:pt x="2450068" y="2450068"/>
                </a:lnTo>
                <a:lnTo>
                  <a:pt x="0" y="2450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82200" y="1189595"/>
            <a:ext cx="15197189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00AED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Conclusion &amp; recommendations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6594" y="2927347"/>
            <a:ext cx="60103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Kesimpulan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6594" y="3535686"/>
            <a:ext cx="15427559" cy="73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0"/>
              </a:lnSpc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Analisis pada versi 4.0.0 - 4.9.3 menunjukkan bahwa kepuasan pengguna sangat dipengaruhi oleh stabilitas aplikasi. Fitur yang bagus seringkali terbayangi oleh masalah teknis seperti bug dan kelambatan.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2898" y="4871483"/>
            <a:ext cx="60103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Rekomendasi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898" y="5481083"/>
            <a:ext cx="12237123" cy="399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286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Untuk Tim Teknis</a:t>
            </a:r>
          </a:p>
          <a:p>
            <a:pPr marL="561341" lvl="1" indent="-280670" algn="just">
              <a:lnSpc>
                <a:spcPts val="28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Prioritaskan stabilitas dan optimasi performa pada siklus pengembangan selanjutnya (versi 5.x) sebelum merilis fitur baru yang kompleks.</a:t>
            </a:r>
          </a:p>
          <a:p>
            <a:pPr algn="just">
              <a:lnSpc>
                <a:spcPts val="2860"/>
              </a:lnSpc>
            </a:pPr>
            <a:endParaRPr lang="en-US" sz="2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61341" lvl="1" indent="-280670" algn="just">
              <a:lnSpc>
                <a:spcPts val="286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Untuk Tim Produk </a:t>
            </a:r>
          </a:p>
          <a:p>
            <a:pPr marL="561341" lvl="1" indent="-280670" algn="just">
              <a:lnSpc>
                <a:spcPts val="28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Pertahankan dan perkuat aspek kemudahan dan kecepatan transaksi yang sudah menjadi kekuatan utama di mata pengguna.</a:t>
            </a:r>
          </a:p>
          <a:p>
            <a:pPr algn="just">
              <a:lnSpc>
                <a:spcPts val="2860"/>
              </a:lnSpc>
            </a:pPr>
            <a:endParaRPr lang="en-US" sz="2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561341" lvl="1" indent="-280670" algn="just">
              <a:lnSpc>
                <a:spcPts val="286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Untuk Tim QA (Quality Assurance) </a:t>
            </a:r>
          </a:p>
          <a:p>
            <a:pPr marL="561341" lvl="1" indent="-280670" algn="just">
              <a:lnSpc>
                <a:spcPts val="286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Tingkatkan pengujian regresi untuk memastikan pembaruan tidak merusak fungsi yang sudah ada.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3817" y="3360931"/>
            <a:ext cx="655984" cy="663448"/>
          </a:xfrm>
          <a:custGeom>
            <a:avLst/>
            <a:gdLst/>
            <a:ahLst/>
            <a:cxnLst/>
            <a:rect l="l" t="t" r="r" b="b"/>
            <a:pathLst>
              <a:path w="655984" h="663448">
                <a:moveTo>
                  <a:pt x="0" y="0"/>
                </a:moveTo>
                <a:lnTo>
                  <a:pt x="655984" y="0"/>
                </a:lnTo>
                <a:lnTo>
                  <a:pt x="655984" y="663448"/>
                </a:lnTo>
                <a:lnTo>
                  <a:pt x="0" y="663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93817" y="6224509"/>
            <a:ext cx="655984" cy="663448"/>
          </a:xfrm>
          <a:custGeom>
            <a:avLst/>
            <a:gdLst/>
            <a:ahLst/>
            <a:cxnLst/>
            <a:rect l="l" t="t" r="r" b="b"/>
            <a:pathLst>
              <a:path w="655984" h="663448">
                <a:moveTo>
                  <a:pt x="0" y="0"/>
                </a:moveTo>
                <a:lnTo>
                  <a:pt x="655984" y="0"/>
                </a:lnTo>
                <a:lnTo>
                  <a:pt x="655984" y="663448"/>
                </a:lnTo>
                <a:lnTo>
                  <a:pt x="0" y="663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0" y="6438024"/>
            <a:ext cx="3848976" cy="3848976"/>
          </a:xfrm>
          <a:custGeom>
            <a:avLst/>
            <a:gdLst/>
            <a:ahLst/>
            <a:cxnLst/>
            <a:rect l="l" t="t" r="r" b="b"/>
            <a:pathLst>
              <a:path w="3848976" h="3848976">
                <a:moveTo>
                  <a:pt x="0" y="0"/>
                </a:moveTo>
                <a:lnTo>
                  <a:pt x="3848976" y="0"/>
                </a:lnTo>
                <a:lnTo>
                  <a:pt x="3848976" y="3848976"/>
                </a:lnTo>
                <a:lnTo>
                  <a:pt x="0" y="3848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8981" r="-2756" b="-862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7496" y="8362512"/>
            <a:ext cx="1377772" cy="1358827"/>
          </a:xfrm>
          <a:custGeom>
            <a:avLst/>
            <a:gdLst/>
            <a:ahLst/>
            <a:cxnLst/>
            <a:rect l="l" t="t" r="r" b="b"/>
            <a:pathLst>
              <a:path w="1377772" h="1358827">
                <a:moveTo>
                  <a:pt x="0" y="0"/>
                </a:moveTo>
                <a:lnTo>
                  <a:pt x="1377772" y="0"/>
                </a:lnTo>
                <a:lnTo>
                  <a:pt x="1377772" y="1358827"/>
                </a:lnTo>
                <a:lnTo>
                  <a:pt x="0" y="1358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56353" flipH="1">
            <a:off x="14820867" y="8589582"/>
            <a:ext cx="4060114" cy="2263514"/>
          </a:xfrm>
          <a:custGeom>
            <a:avLst/>
            <a:gdLst/>
            <a:ahLst/>
            <a:cxnLst/>
            <a:rect l="l" t="t" r="r" b="b"/>
            <a:pathLst>
              <a:path w="4060114" h="2263514">
                <a:moveTo>
                  <a:pt x="4060114" y="0"/>
                </a:moveTo>
                <a:lnTo>
                  <a:pt x="0" y="0"/>
                </a:lnTo>
                <a:lnTo>
                  <a:pt x="0" y="2263514"/>
                </a:lnTo>
                <a:lnTo>
                  <a:pt x="4060114" y="2263514"/>
                </a:lnTo>
                <a:lnTo>
                  <a:pt x="406011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04606">
            <a:off x="1367167" y="4026282"/>
            <a:ext cx="834372" cy="834372"/>
          </a:xfrm>
          <a:custGeom>
            <a:avLst/>
            <a:gdLst/>
            <a:ahLst/>
            <a:cxnLst/>
            <a:rect l="l" t="t" r="r" b="b"/>
            <a:pathLst>
              <a:path w="834372" h="834372">
                <a:moveTo>
                  <a:pt x="0" y="0"/>
                </a:moveTo>
                <a:lnTo>
                  <a:pt x="834372" y="0"/>
                </a:lnTo>
                <a:lnTo>
                  <a:pt x="834372" y="834372"/>
                </a:lnTo>
                <a:lnTo>
                  <a:pt x="0" y="8343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49801" y="569623"/>
            <a:ext cx="1073622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AED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 AI support explanation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8973" y="3379981"/>
            <a:ext cx="6675191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Otomatisasi Klasifikasi Sentimen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18973" y="6076173"/>
            <a:ext cx="517081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Efisiensi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18973" y="3951718"/>
            <a:ext cx="11805493" cy="118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AI digunakan untuk membaca dan memahami konteks setiap ulasan secara otomatis, lalu mengklasifikasikannya ke dalam kategori Positif, Negatif, atau Netral.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18973" y="6647910"/>
            <a:ext cx="11805493" cy="118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Penggunaan AI memungkinkan analisis ratusan ulasan dalam hitungan menit, sebuah tugas yang akan memakan waktu berjam-jam dan berpotensi tidak konsisten jika dilakukan secara manual</a:t>
            </a:r>
          </a:p>
        </p:txBody>
      </p:sp>
      <p:sp>
        <p:nvSpPr>
          <p:cNvPr id="13" name="Freeform 13"/>
          <p:cNvSpPr/>
          <p:nvPr/>
        </p:nvSpPr>
        <p:spPr>
          <a:xfrm rot="-1004606">
            <a:off x="15914053" y="611514"/>
            <a:ext cx="834372" cy="834372"/>
          </a:xfrm>
          <a:custGeom>
            <a:avLst/>
            <a:gdLst/>
            <a:ahLst/>
            <a:cxnLst/>
            <a:rect l="l" t="t" r="r" b="b"/>
            <a:pathLst>
              <a:path w="834372" h="834372">
                <a:moveTo>
                  <a:pt x="0" y="0"/>
                </a:moveTo>
                <a:lnTo>
                  <a:pt x="834372" y="0"/>
                </a:lnTo>
                <a:lnTo>
                  <a:pt x="834372" y="834372"/>
                </a:lnTo>
                <a:lnTo>
                  <a:pt x="0" y="8343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747335" y="1899948"/>
            <a:ext cx="8793331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>
                <a:solidFill>
                  <a:srgbClr val="00AED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&lt; IBM Granite-3.3-8b-Instruct 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Etna Sans Serif</vt:lpstr>
      <vt:lpstr>Lato Bold Italics</vt:lpstr>
      <vt:lpstr>Telegraf Bold</vt:lpstr>
      <vt:lpstr>Telegraf</vt:lpstr>
      <vt:lpstr>Lato</vt:lpstr>
      <vt:lpstr>Calibri</vt:lpstr>
      <vt:lpstr>Lato Italics</vt:lpstr>
      <vt:lpstr>Arial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Sales Performance</dc:title>
  <cp:lastModifiedBy>Fadly Kurniawan</cp:lastModifiedBy>
  <cp:revision>2</cp:revision>
  <dcterms:created xsi:type="dcterms:W3CDTF">2006-08-16T00:00:00Z</dcterms:created>
  <dcterms:modified xsi:type="dcterms:W3CDTF">2025-09-01T08:35:06Z</dcterms:modified>
  <dc:identifier>DAGxtmRjlgo</dc:identifier>
</cp:coreProperties>
</file>